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1" r:id="rId24"/>
    <p:sldId id="280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90" y="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498292-095D-4DC0-A00F-976AEA6482B5}" type="doc">
      <dgm:prSet loTypeId="urn:microsoft.com/office/officeart/2005/8/layout/radial6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67956A3-11DA-4403-989F-FB05B117B9CA}">
      <dgm:prSet phldrT="[Текст]"/>
      <dgm:spPr/>
      <dgm:t>
        <a:bodyPr/>
        <a:lstStyle/>
        <a:p>
          <a:r>
            <a:rPr lang="ru-RU" b="1" dirty="0" smtClean="0"/>
            <a:t>Экскурсия</a:t>
          </a:r>
          <a:endParaRPr lang="ru-RU" b="1" dirty="0"/>
        </a:p>
      </dgm:t>
    </dgm:pt>
    <dgm:pt modelId="{00E64B48-C260-44C9-99EC-C87594E591A3}" type="parTrans" cxnId="{E476781B-B5C8-49A7-A14C-3E6BC5B66F77}">
      <dgm:prSet/>
      <dgm:spPr/>
      <dgm:t>
        <a:bodyPr/>
        <a:lstStyle/>
        <a:p>
          <a:endParaRPr lang="ru-RU"/>
        </a:p>
      </dgm:t>
    </dgm:pt>
    <dgm:pt modelId="{1F855469-FB6A-4CE4-9B61-4DD1662C15A5}" type="sibTrans" cxnId="{E476781B-B5C8-49A7-A14C-3E6BC5B66F77}">
      <dgm:prSet/>
      <dgm:spPr/>
      <dgm:t>
        <a:bodyPr/>
        <a:lstStyle/>
        <a:p>
          <a:endParaRPr lang="ru-RU"/>
        </a:p>
      </dgm:t>
    </dgm:pt>
    <dgm:pt modelId="{6805DDFC-537E-4A43-8DAC-BA349984D61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Экскурсовод</a:t>
          </a:r>
          <a:endParaRPr lang="ru-RU" sz="2000" b="1" dirty="0">
            <a:solidFill>
              <a:schemeClr val="tx1"/>
            </a:solidFill>
          </a:endParaRPr>
        </a:p>
      </dgm:t>
    </dgm:pt>
    <dgm:pt modelId="{BA6AF958-3006-46B5-9C61-8DEB1D0797A1}" type="parTrans" cxnId="{F464E3D7-D008-474B-AA93-11B344C156CA}">
      <dgm:prSet/>
      <dgm:spPr/>
      <dgm:t>
        <a:bodyPr/>
        <a:lstStyle/>
        <a:p>
          <a:endParaRPr lang="ru-RU"/>
        </a:p>
      </dgm:t>
    </dgm:pt>
    <dgm:pt modelId="{E1303E5A-4981-4A11-8865-383E8F1EF0A4}" type="sibTrans" cxnId="{F464E3D7-D008-474B-AA93-11B344C156CA}">
      <dgm:prSet/>
      <dgm:spPr/>
      <dgm:t>
        <a:bodyPr/>
        <a:lstStyle/>
        <a:p>
          <a:endParaRPr lang="ru-RU"/>
        </a:p>
      </dgm:t>
    </dgm:pt>
    <dgm:pt modelId="{090F9D57-DBCB-4854-A3F5-BD0B34304F42}">
      <dgm:prSet phldrT="[Текст]" custT="1"/>
      <dgm:spPr/>
      <dgm:t>
        <a:bodyPr/>
        <a:lstStyle/>
        <a:p>
          <a:r>
            <a:rPr lang="ru-RU" sz="3200" b="1" dirty="0" smtClean="0">
              <a:solidFill>
                <a:schemeClr val="tx1"/>
              </a:solidFill>
            </a:rPr>
            <a:t>Объект </a:t>
          </a:r>
          <a:r>
            <a:rPr lang="ru-RU" sz="1800" b="1" dirty="0" smtClean="0">
              <a:solidFill>
                <a:schemeClr val="tx1"/>
              </a:solidFill>
            </a:rPr>
            <a:t>показа</a:t>
          </a:r>
          <a:endParaRPr lang="ru-RU" sz="1600" b="1" dirty="0">
            <a:solidFill>
              <a:schemeClr val="tx1"/>
            </a:solidFill>
          </a:endParaRPr>
        </a:p>
      </dgm:t>
    </dgm:pt>
    <dgm:pt modelId="{86687BE3-483C-4195-887B-BA4AD12AB179}" type="parTrans" cxnId="{67643F21-4D56-4886-BB97-720486BA0CC7}">
      <dgm:prSet/>
      <dgm:spPr/>
      <dgm:t>
        <a:bodyPr/>
        <a:lstStyle/>
        <a:p>
          <a:endParaRPr lang="ru-RU"/>
        </a:p>
      </dgm:t>
    </dgm:pt>
    <dgm:pt modelId="{72BE553B-399B-48DD-BD61-682E5DF2EA8D}" type="sibTrans" cxnId="{67643F21-4D56-4886-BB97-720486BA0CC7}">
      <dgm:prSet/>
      <dgm:spPr/>
      <dgm:t>
        <a:bodyPr/>
        <a:lstStyle/>
        <a:p>
          <a:endParaRPr lang="ru-RU"/>
        </a:p>
      </dgm:t>
    </dgm:pt>
    <dgm:pt modelId="{9C8EC78F-DB9D-4DD7-80E1-CF6A28C25FDB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Экскурсант</a:t>
          </a:r>
          <a:endParaRPr lang="ru-RU" sz="2000" b="1" dirty="0">
            <a:solidFill>
              <a:schemeClr val="tx1"/>
            </a:solidFill>
          </a:endParaRPr>
        </a:p>
      </dgm:t>
    </dgm:pt>
    <dgm:pt modelId="{ABC08980-3B70-4157-BCC8-D53D38DD2FA1}" type="parTrans" cxnId="{613C3B7F-6149-4F21-BC0C-178CFC6D9813}">
      <dgm:prSet/>
      <dgm:spPr/>
      <dgm:t>
        <a:bodyPr/>
        <a:lstStyle/>
        <a:p>
          <a:endParaRPr lang="ru-RU"/>
        </a:p>
      </dgm:t>
    </dgm:pt>
    <dgm:pt modelId="{8DEDEDC3-A984-4E57-ACC0-04B37B7A91AE}" type="sibTrans" cxnId="{613C3B7F-6149-4F21-BC0C-178CFC6D9813}">
      <dgm:prSet/>
      <dgm:spPr/>
      <dgm:t>
        <a:bodyPr/>
        <a:lstStyle/>
        <a:p>
          <a:endParaRPr lang="ru-RU"/>
        </a:p>
      </dgm:t>
    </dgm:pt>
    <dgm:pt modelId="{B7F7CCF1-D4AD-401D-AD59-3809AF196E62}" type="pres">
      <dgm:prSet presAssocID="{72498292-095D-4DC0-A00F-976AEA6482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1183447-0127-4664-B066-C27863BCB60E}" type="pres">
      <dgm:prSet presAssocID="{167956A3-11DA-4403-989F-FB05B117B9CA}" presName="centerShape" presStyleLbl="node0" presStyleIdx="0" presStyleCnt="1" custScaleX="116499" custScaleY="108171" custLinFactNeighborX="4386" custLinFactNeighborY="3770"/>
      <dgm:spPr/>
      <dgm:t>
        <a:bodyPr/>
        <a:lstStyle/>
        <a:p>
          <a:endParaRPr lang="ru-RU"/>
        </a:p>
      </dgm:t>
    </dgm:pt>
    <dgm:pt modelId="{A88E0AA0-B3B3-43AD-B6C6-7D79F7AC4498}" type="pres">
      <dgm:prSet presAssocID="{6805DDFC-537E-4A43-8DAC-BA349984D61C}" presName="node" presStyleLbl="node1" presStyleIdx="0" presStyleCnt="3" custScaleX="271724" custScaleY="176116" custRadScaleRad="106780" custRadScaleInc="12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6E199-49EA-4C4D-9197-2C4758A0FDB0}" type="pres">
      <dgm:prSet presAssocID="{6805DDFC-537E-4A43-8DAC-BA349984D61C}" presName="dummy" presStyleCnt="0"/>
      <dgm:spPr/>
    </dgm:pt>
    <dgm:pt modelId="{A0C63C95-9DEA-44AA-8743-8CB1671CCF49}" type="pres">
      <dgm:prSet presAssocID="{E1303E5A-4981-4A11-8865-383E8F1EF0A4}" presName="sibTrans" presStyleLbl="sibTrans2D1" presStyleIdx="0" presStyleCnt="3"/>
      <dgm:spPr/>
      <dgm:t>
        <a:bodyPr/>
        <a:lstStyle/>
        <a:p>
          <a:endParaRPr lang="ru-RU"/>
        </a:p>
      </dgm:t>
    </dgm:pt>
    <dgm:pt modelId="{4D93F40E-B41B-4F4D-8A5A-3F3195675C68}" type="pres">
      <dgm:prSet presAssocID="{090F9D57-DBCB-4854-A3F5-BD0B34304F42}" presName="node" presStyleLbl="node1" presStyleIdx="1" presStyleCnt="3" custScaleX="226371" custScaleY="192342" custRadScaleRad="136268" custRadScaleInc="-19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AB49E-E5BE-4DBB-B814-D9CB1785DC58}" type="pres">
      <dgm:prSet presAssocID="{090F9D57-DBCB-4854-A3F5-BD0B34304F42}" presName="dummy" presStyleCnt="0"/>
      <dgm:spPr/>
    </dgm:pt>
    <dgm:pt modelId="{4E9F42F4-C188-4A09-9582-B3B66EA73C93}" type="pres">
      <dgm:prSet presAssocID="{72BE553B-399B-48DD-BD61-682E5DF2EA8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8EDBE49A-6F4D-4A34-84AA-C6FC6E75D6B4}" type="pres">
      <dgm:prSet presAssocID="{9C8EC78F-DB9D-4DD7-80E1-CF6A28C25FDB}" presName="node" presStyleLbl="node1" presStyleIdx="2" presStyleCnt="3" custScaleX="230540" custScaleY="190493" custRadScaleRad="120424" custRadScaleInc="127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CB2985-379A-4605-A80B-296C745156AE}" type="pres">
      <dgm:prSet presAssocID="{9C8EC78F-DB9D-4DD7-80E1-CF6A28C25FDB}" presName="dummy" presStyleCnt="0"/>
      <dgm:spPr/>
    </dgm:pt>
    <dgm:pt modelId="{04FAAACE-4C4D-4726-912D-27FEAC8291C2}" type="pres">
      <dgm:prSet presAssocID="{8DEDEDC3-A984-4E57-ACC0-04B37B7A91AE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4543C0C6-6559-419E-B232-AEF396E3698B}" type="presOf" srcId="{E1303E5A-4981-4A11-8865-383E8F1EF0A4}" destId="{A0C63C95-9DEA-44AA-8743-8CB1671CCF49}" srcOrd="0" destOrd="0" presId="urn:microsoft.com/office/officeart/2005/8/layout/radial6"/>
    <dgm:cxn modelId="{8B8DDC58-C443-4174-91B8-0E0EA6F0B20A}" type="presOf" srcId="{6805DDFC-537E-4A43-8DAC-BA349984D61C}" destId="{A88E0AA0-B3B3-43AD-B6C6-7D79F7AC4498}" srcOrd="0" destOrd="0" presId="urn:microsoft.com/office/officeart/2005/8/layout/radial6"/>
    <dgm:cxn modelId="{AB6978D0-C3F9-4D0A-86E5-4F3BD1C53B60}" type="presOf" srcId="{72BE553B-399B-48DD-BD61-682E5DF2EA8D}" destId="{4E9F42F4-C188-4A09-9582-B3B66EA73C93}" srcOrd="0" destOrd="0" presId="urn:microsoft.com/office/officeart/2005/8/layout/radial6"/>
    <dgm:cxn modelId="{F464E3D7-D008-474B-AA93-11B344C156CA}" srcId="{167956A3-11DA-4403-989F-FB05B117B9CA}" destId="{6805DDFC-537E-4A43-8DAC-BA349984D61C}" srcOrd="0" destOrd="0" parTransId="{BA6AF958-3006-46B5-9C61-8DEB1D0797A1}" sibTransId="{E1303E5A-4981-4A11-8865-383E8F1EF0A4}"/>
    <dgm:cxn modelId="{F7871F8C-6570-41C3-B432-DE6D99ABAB9D}" type="presOf" srcId="{72498292-095D-4DC0-A00F-976AEA6482B5}" destId="{B7F7CCF1-D4AD-401D-AD59-3809AF196E62}" srcOrd="0" destOrd="0" presId="urn:microsoft.com/office/officeart/2005/8/layout/radial6"/>
    <dgm:cxn modelId="{7A6BEFBC-1791-4385-B673-AE7A6A648302}" type="presOf" srcId="{167956A3-11DA-4403-989F-FB05B117B9CA}" destId="{B1183447-0127-4664-B066-C27863BCB60E}" srcOrd="0" destOrd="0" presId="urn:microsoft.com/office/officeart/2005/8/layout/radial6"/>
    <dgm:cxn modelId="{2B32E6C4-86B1-414F-98BC-99AC8BA9ECBD}" type="presOf" srcId="{8DEDEDC3-A984-4E57-ACC0-04B37B7A91AE}" destId="{04FAAACE-4C4D-4726-912D-27FEAC8291C2}" srcOrd="0" destOrd="0" presId="urn:microsoft.com/office/officeart/2005/8/layout/radial6"/>
    <dgm:cxn modelId="{E476781B-B5C8-49A7-A14C-3E6BC5B66F77}" srcId="{72498292-095D-4DC0-A00F-976AEA6482B5}" destId="{167956A3-11DA-4403-989F-FB05B117B9CA}" srcOrd="0" destOrd="0" parTransId="{00E64B48-C260-44C9-99EC-C87594E591A3}" sibTransId="{1F855469-FB6A-4CE4-9B61-4DD1662C15A5}"/>
    <dgm:cxn modelId="{613C3B7F-6149-4F21-BC0C-178CFC6D9813}" srcId="{167956A3-11DA-4403-989F-FB05B117B9CA}" destId="{9C8EC78F-DB9D-4DD7-80E1-CF6A28C25FDB}" srcOrd="2" destOrd="0" parTransId="{ABC08980-3B70-4157-BCC8-D53D38DD2FA1}" sibTransId="{8DEDEDC3-A984-4E57-ACC0-04B37B7A91AE}"/>
    <dgm:cxn modelId="{BBD0B4CA-E24B-4BCF-A429-29F4D9A4AEAE}" type="presOf" srcId="{9C8EC78F-DB9D-4DD7-80E1-CF6A28C25FDB}" destId="{8EDBE49A-6F4D-4A34-84AA-C6FC6E75D6B4}" srcOrd="0" destOrd="0" presId="urn:microsoft.com/office/officeart/2005/8/layout/radial6"/>
    <dgm:cxn modelId="{00A1BB9E-AC95-454F-BBC0-CE80C9344766}" type="presOf" srcId="{090F9D57-DBCB-4854-A3F5-BD0B34304F42}" destId="{4D93F40E-B41B-4F4D-8A5A-3F3195675C68}" srcOrd="0" destOrd="0" presId="urn:microsoft.com/office/officeart/2005/8/layout/radial6"/>
    <dgm:cxn modelId="{67643F21-4D56-4886-BB97-720486BA0CC7}" srcId="{167956A3-11DA-4403-989F-FB05B117B9CA}" destId="{090F9D57-DBCB-4854-A3F5-BD0B34304F42}" srcOrd="1" destOrd="0" parTransId="{86687BE3-483C-4195-887B-BA4AD12AB179}" sibTransId="{72BE553B-399B-48DD-BD61-682E5DF2EA8D}"/>
    <dgm:cxn modelId="{F68B948E-1C62-4B0A-BDF5-88F75D7EC665}" type="presParOf" srcId="{B7F7CCF1-D4AD-401D-AD59-3809AF196E62}" destId="{B1183447-0127-4664-B066-C27863BCB60E}" srcOrd="0" destOrd="0" presId="urn:microsoft.com/office/officeart/2005/8/layout/radial6"/>
    <dgm:cxn modelId="{3CBFE9D4-6B6F-4E68-9AA1-D26FE3FD5994}" type="presParOf" srcId="{B7F7CCF1-D4AD-401D-AD59-3809AF196E62}" destId="{A88E0AA0-B3B3-43AD-B6C6-7D79F7AC4498}" srcOrd="1" destOrd="0" presId="urn:microsoft.com/office/officeart/2005/8/layout/radial6"/>
    <dgm:cxn modelId="{384E896B-E7E5-4547-8A54-9406E0149472}" type="presParOf" srcId="{B7F7CCF1-D4AD-401D-AD59-3809AF196E62}" destId="{D746E199-49EA-4C4D-9197-2C4758A0FDB0}" srcOrd="2" destOrd="0" presId="urn:microsoft.com/office/officeart/2005/8/layout/radial6"/>
    <dgm:cxn modelId="{129C2D86-FC77-45C2-9ED9-2AE3ABF6C585}" type="presParOf" srcId="{B7F7CCF1-D4AD-401D-AD59-3809AF196E62}" destId="{A0C63C95-9DEA-44AA-8743-8CB1671CCF49}" srcOrd="3" destOrd="0" presId="urn:microsoft.com/office/officeart/2005/8/layout/radial6"/>
    <dgm:cxn modelId="{499A8F8D-D22D-4757-93C5-5FB961B16A05}" type="presParOf" srcId="{B7F7CCF1-D4AD-401D-AD59-3809AF196E62}" destId="{4D93F40E-B41B-4F4D-8A5A-3F3195675C68}" srcOrd="4" destOrd="0" presId="urn:microsoft.com/office/officeart/2005/8/layout/radial6"/>
    <dgm:cxn modelId="{20BD3FBA-DEF6-4F5C-BFD1-4C6AB7DE75A6}" type="presParOf" srcId="{B7F7CCF1-D4AD-401D-AD59-3809AF196E62}" destId="{2E5AB49E-E5BE-4DBB-B814-D9CB1785DC58}" srcOrd="5" destOrd="0" presId="urn:microsoft.com/office/officeart/2005/8/layout/radial6"/>
    <dgm:cxn modelId="{894E1006-D630-4229-BEA4-F534BD74BC7F}" type="presParOf" srcId="{B7F7CCF1-D4AD-401D-AD59-3809AF196E62}" destId="{4E9F42F4-C188-4A09-9582-B3B66EA73C93}" srcOrd="6" destOrd="0" presId="urn:microsoft.com/office/officeart/2005/8/layout/radial6"/>
    <dgm:cxn modelId="{A50E7E22-9858-44FF-B120-87E54D177918}" type="presParOf" srcId="{B7F7CCF1-D4AD-401D-AD59-3809AF196E62}" destId="{8EDBE49A-6F4D-4A34-84AA-C6FC6E75D6B4}" srcOrd="7" destOrd="0" presId="urn:microsoft.com/office/officeart/2005/8/layout/radial6"/>
    <dgm:cxn modelId="{BED3C688-BB1A-45A4-9870-79428C23A12D}" type="presParOf" srcId="{B7F7CCF1-D4AD-401D-AD59-3809AF196E62}" destId="{8DCB2985-379A-4605-A80B-296C745156AE}" srcOrd="8" destOrd="0" presId="urn:microsoft.com/office/officeart/2005/8/layout/radial6"/>
    <dgm:cxn modelId="{49A23C65-0D57-4686-8596-103115939364}" type="presParOf" srcId="{B7F7CCF1-D4AD-401D-AD59-3809AF196E62}" destId="{04FAAACE-4C4D-4726-912D-27FEAC8291C2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FAAACE-4C4D-4726-912D-27FEAC8291C2}">
      <dsp:nvSpPr>
        <dsp:cNvPr id="0" name=""/>
        <dsp:cNvSpPr/>
      </dsp:nvSpPr>
      <dsp:spPr>
        <a:xfrm>
          <a:off x="1773851" y="662420"/>
          <a:ext cx="3725867" cy="3725867"/>
        </a:xfrm>
        <a:prstGeom prst="blockArc">
          <a:avLst>
            <a:gd name="adj1" fmla="val 8722289"/>
            <a:gd name="adj2" fmla="val 17477475"/>
            <a:gd name="adj3" fmla="val 464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9F42F4-C188-4A09-9582-B3B66EA73C93}">
      <dsp:nvSpPr>
        <dsp:cNvPr id="0" name=""/>
        <dsp:cNvSpPr/>
      </dsp:nvSpPr>
      <dsp:spPr>
        <a:xfrm>
          <a:off x="2096204" y="1373450"/>
          <a:ext cx="4371902" cy="4371902"/>
        </a:xfrm>
        <a:prstGeom prst="blockArc">
          <a:avLst>
            <a:gd name="adj1" fmla="val 0"/>
            <a:gd name="adj2" fmla="val 10800000"/>
            <a:gd name="adj3" fmla="val 395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C63C95-9DEA-44AA-8743-8CB1671CCF49}">
      <dsp:nvSpPr>
        <dsp:cNvPr id="0" name=""/>
        <dsp:cNvSpPr/>
      </dsp:nvSpPr>
      <dsp:spPr>
        <a:xfrm>
          <a:off x="3053972" y="677968"/>
          <a:ext cx="3725867" cy="3725867"/>
        </a:xfrm>
        <a:prstGeom prst="blockArc">
          <a:avLst>
            <a:gd name="adj1" fmla="val 15006027"/>
            <a:gd name="adj2" fmla="val 2042141"/>
            <a:gd name="adj3" fmla="val 464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83447-0127-4664-B066-C27863BCB60E}">
      <dsp:nvSpPr>
        <dsp:cNvPr id="0" name=""/>
        <dsp:cNvSpPr/>
      </dsp:nvSpPr>
      <dsp:spPr>
        <a:xfrm>
          <a:off x="3287474" y="1858738"/>
          <a:ext cx="1998935" cy="18560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Экскурсия</a:t>
          </a:r>
          <a:endParaRPr lang="ru-RU" sz="1900" b="1" kern="1200" dirty="0"/>
        </a:p>
      </dsp:txBody>
      <dsp:txXfrm>
        <a:off x="3580211" y="2130549"/>
        <a:ext cx="1413461" cy="1312418"/>
      </dsp:txXfrm>
    </dsp:sp>
    <dsp:sp modelId="{A88E0AA0-B3B3-43AD-B6C6-7D79F7AC4498}">
      <dsp:nvSpPr>
        <dsp:cNvPr id="0" name=""/>
        <dsp:cNvSpPr/>
      </dsp:nvSpPr>
      <dsp:spPr>
        <a:xfrm>
          <a:off x="2665711" y="-227793"/>
          <a:ext cx="3263643" cy="21153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Экскурсовод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143660" y="81987"/>
        <a:ext cx="2307745" cy="1495747"/>
      </dsp:txXfrm>
    </dsp:sp>
    <dsp:sp modelId="{4D93F40E-B41B-4F4D-8A5A-3F3195675C68}">
      <dsp:nvSpPr>
        <dsp:cNvPr id="0" name=""/>
        <dsp:cNvSpPr/>
      </dsp:nvSpPr>
      <dsp:spPr>
        <a:xfrm>
          <a:off x="5065409" y="2404303"/>
          <a:ext cx="2718914" cy="231019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1"/>
              </a:solidFill>
            </a:rPr>
            <a:t>Объект </a:t>
          </a:r>
          <a:r>
            <a:rPr lang="ru-RU" sz="1800" b="1" kern="1200" dirty="0" smtClean="0">
              <a:solidFill>
                <a:schemeClr val="tx1"/>
              </a:solidFill>
            </a:rPr>
            <a:t>показа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463585" y="2742623"/>
        <a:ext cx="1922562" cy="1633555"/>
      </dsp:txXfrm>
    </dsp:sp>
    <dsp:sp modelId="{8EDBE49A-6F4D-4A34-84AA-C6FC6E75D6B4}">
      <dsp:nvSpPr>
        <dsp:cNvPr id="0" name=""/>
        <dsp:cNvSpPr/>
      </dsp:nvSpPr>
      <dsp:spPr>
        <a:xfrm>
          <a:off x="754949" y="2415407"/>
          <a:ext cx="2768987" cy="22879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Экскурсант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1160458" y="2750475"/>
        <a:ext cx="1957969" cy="1617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AA310-3438-417F-9CCE-3E9F0961B69A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8FE1-3A9F-48A6-90FA-A333DAA924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95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74242DA-CD58-4905-8395-F14759157060}" type="datetimeFigureOut">
              <a:rPr lang="ru-RU" smtClean="0"/>
              <a:pPr/>
              <a:t>21.12.2017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DEBBC84-9A7F-4F4B-9C8E-B2925261097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tx1"/>
                </a:solidFill>
              </a:rPr>
              <a:t>Добро пожаловать! </a:t>
            </a:r>
            <a:endParaRPr lang="ru-RU" sz="5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Картинки по запросу давайте познакомимс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214422"/>
            <a:ext cx="4091002" cy="4592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форме проведения </a:t>
            </a:r>
            <a:r>
              <a:rPr lang="ru-RU" dirty="0" smtClean="0"/>
              <a:t>(экскурсия-прогулка</a:t>
            </a:r>
            <a:r>
              <a:rPr lang="ru-RU" dirty="0"/>
              <a:t>, </a:t>
            </a:r>
            <a:r>
              <a:rPr lang="ru-RU" dirty="0" smtClean="0"/>
              <a:t>экскурсия-лекция </a:t>
            </a:r>
            <a:r>
              <a:rPr lang="ru-RU" dirty="0"/>
              <a:t>, </a:t>
            </a:r>
            <a:r>
              <a:rPr lang="ru-RU" dirty="0" smtClean="0"/>
              <a:t>экскурсия-концерт</a:t>
            </a:r>
            <a:r>
              <a:rPr lang="ru-RU" dirty="0"/>
              <a:t>, </a:t>
            </a:r>
            <a:r>
              <a:rPr lang="ru-RU" dirty="0" smtClean="0"/>
              <a:t>экскурсия-спектакль).</a:t>
            </a:r>
            <a:endParaRPr lang="ru-RU" dirty="0"/>
          </a:p>
          <a:p>
            <a:endParaRPr lang="ru-RU" dirty="0"/>
          </a:p>
        </p:txBody>
      </p:sp>
      <p:pic>
        <p:nvPicPr>
          <p:cNvPr id="2355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929066"/>
            <a:ext cx="3833821" cy="255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Признаки экскурсии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Продолжительность по времени – не менее 45 минут, но не более суток</a:t>
            </a:r>
          </a:p>
          <a:p>
            <a:r>
              <a:rPr lang="ru-RU" dirty="0"/>
              <a:t>Наличие экскурсантов (индивидуально или группой)</a:t>
            </a:r>
          </a:p>
          <a:p>
            <a:r>
              <a:rPr lang="ru-RU" dirty="0"/>
              <a:t>Наличие экскурсовода</a:t>
            </a:r>
          </a:p>
          <a:p>
            <a:r>
              <a:rPr lang="ru-RU" dirty="0"/>
              <a:t>Наличие </a:t>
            </a:r>
            <a:r>
              <a:rPr lang="ru-RU" dirty="0" smtClean="0"/>
              <a:t>объекта </a:t>
            </a:r>
            <a:r>
              <a:rPr lang="ru-RU" dirty="0" smtClean="0"/>
              <a:t>показа</a:t>
            </a:r>
            <a:r>
              <a:rPr lang="en-US" dirty="0" smtClean="0"/>
              <a:t> </a:t>
            </a:r>
            <a:r>
              <a:rPr lang="ru-RU" dirty="0" smtClean="0"/>
              <a:t>(музейный </a:t>
            </a:r>
            <a:r>
              <a:rPr lang="ru-RU" dirty="0"/>
              <a:t>предмет, памятник архитектуры, истории, природы и др.)</a:t>
            </a:r>
          </a:p>
          <a:p>
            <a:r>
              <a:rPr lang="ru-RU" dirty="0"/>
              <a:t>Передвижение по заранее намеченному маршруту</a:t>
            </a:r>
          </a:p>
          <a:p>
            <a:r>
              <a:rPr lang="ru-RU" dirty="0"/>
              <a:t>Целенаправленность показа, наличие общей темы </a:t>
            </a:r>
          </a:p>
          <a:p>
            <a:r>
              <a:rPr lang="ru-RU" dirty="0"/>
              <a:t>Активная деятельность экскурсантов</a:t>
            </a:r>
          </a:p>
        </p:txBody>
      </p:sp>
    </p:spTree>
    <p:extLst>
      <p:ext uri="{BB962C8B-B14F-4D97-AF65-F5344CB8AC3E}">
        <p14:creationId xmlns:p14="http://schemas.microsoft.com/office/powerpoint/2010/main" val="400523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22662030"/>
              </p:ext>
            </p:extLst>
          </p:nvPr>
        </p:nvGraphicFramePr>
        <p:xfrm>
          <a:off x="571472" y="785794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Экскурсовод 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80" name="Picture 4" descr="Картинки по запросу экскурсовод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9281" y="1914232"/>
            <a:ext cx="4197360" cy="4197361"/>
          </a:xfrm>
          <a:prstGeom prst="rect">
            <a:avLst/>
          </a:prstGeom>
          <a:noFill/>
        </p:spPr>
      </p:pic>
      <p:sp>
        <p:nvSpPr>
          <p:cNvPr id="3" name="Овальная выноска 2"/>
          <p:cNvSpPr/>
          <p:nvPr/>
        </p:nvSpPr>
        <p:spPr>
          <a:xfrm>
            <a:off x="2915816" y="41772"/>
            <a:ext cx="3312368" cy="1508124"/>
          </a:xfrm>
          <a:prstGeom prst="wedgeEllipseCallout">
            <a:avLst>
              <a:gd name="adj1" fmla="val -5962"/>
              <a:gd name="adj2" fmla="val 68792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Навыки коммуникации и общения</a:t>
            </a:r>
            <a:endParaRPr lang="ru-RU" sz="1400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88" y="165441"/>
            <a:ext cx="2915728" cy="1570186"/>
          </a:xfrm>
          <a:prstGeom prst="wedgeEllipseCallout">
            <a:avLst>
              <a:gd name="adj1" fmla="val 40642"/>
              <a:gd name="adj2" fmla="val 5755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Организаторские умения</a:t>
            </a:r>
            <a:endParaRPr lang="ru-RU" sz="14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362670" y="535144"/>
            <a:ext cx="2736305" cy="1508124"/>
          </a:xfrm>
          <a:prstGeom prst="wedgeEllipseCallout">
            <a:avLst>
              <a:gd name="adj1" fmla="val -44088"/>
              <a:gd name="adj2" fmla="val 625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Тенденциозность (убеждённость)</a:t>
            </a:r>
          </a:p>
        </p:txBody>
      </p:sp>
      <p:sp>
        <p:nvSpPr>
          <p:cNvPr id="7" name="Овальная выноска 6"/>
          <p:cNvSpPr/>
          <p:nvPr/>
        </p:nvSpPr>
        <p:spPr>
          <a:xfrm>
            <a:off x="35132" y="2174424"/>
            <a:ext cx="2438187" cy="1254575"/>
          </a:xfrm>
          <a:prstGeom prst="wedgeEllipseCallout">
            <a:avLst>
              <a:gd name="adj1" fmla="val 50621"/>
              <a:gd name="adj2" fmla="val 6888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Умение управлять эмоциями</a:t>
            </a:r>
            <a:endParaRPr lang="ru-RU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372200" y="2530763"/>
            <a:ext cx="2952692" cy="1332418"/>
          </a:xfrm>
          <a:prstGeom prst="wedgeEllipseCallout">
            <a:avLst>
              <a:gd name="adj1" fmla="val -57403"/>
              <a:gd name="adj2" fmla="val 5094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Оптимизм и жизнерадостность</a:t>
            </a:r>
          </a:p>
        </p:txBody>
      </p:sp>
      <p:sp>
        <p:nvSpPr>
          <p:cNvPr id="9" name="Овальная выноска 8"/>
          <p:cNvSpPr/>
          <p:nvPr/>
        </p:nvSpPr>
        <p:spPr>
          <a:xfrm>
            <a:off x="45025" y="3765484"/>
            <a:ext cx="2304256" cy="1152128"/>
          </a:xfrm>
          <a:prstGeom prst="wedgeEllipseCallout">
            <a:avLst>
              <a:gd name="adj1" fmla="val 57784"/>
              <a:gd name="adj2" fmla="val 57259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Эрудиция</a:t>
            </a:r>
            <a:endParaRPr lang="ru-RU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6154266" y="4350676"/>
            <a:ext cx="2743568" cy="1247692"/>
          </a:xfrm>
          <a:prstGeom prst="wedgeEllipseCallout">
            <a:avLst>
              <a:gd name="adj1" fmla="val -49529"/>
              <a:gd name="adj2" fmla="val 687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Культура речи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артинки по запросу пазлы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42" y="1689119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19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     </a:t>
            </a:r>
            <a:r>
              <a:rPr lang="ru-RU" sz="3600" dirty="0" smtClean="0"/>
              <a:t>Яркое </a:t>
            </a:r>
            <a:r>
              <a:rPr lang="ru-RU" sz="3600" dirty="0"/>
              <a:t>вступительное </a:t>
            </a:r>
            <a:r>
              <a:rPr lang="ru-RU" sz="3600" dirty="0" smtClean="0"/>
              <a:t>слово</a:t>
            </a:r>
          </a:p>
          <a:p>
            <a:endParaRPr lang="ru-RU" sz="3600" dirty="0" smtClean="0"/>
          </a:p>
          <a:p>
            <a:r>
              <a:rPr lang="ru-RU" sz="3600" dirty="0" smtClean="0"/>
              <a:t>      Уместные </a:t>
            </a:r>
            <a:r>
              <a:rPr lang="ru-RU" sz="3600" dirty="0"/>
              <a:t>жесты и </a:t>
            </a:r>
            <a:r>
              <a:rPr lang="ru-RU" sz="3600" dirty="0" smtClean="0"/>
              <a:t>мимика</a:t>
            </a:r>
          </a:p>
          <a:p>
            <a:endParaRPr lang="ru-RU" sz="3600" dirty="0" smtClean="0"/>
          </a:p>
          <a:p>
            <a:r>
              <a:rPr lang="ru-RU" sz="3600" dirty="0" smtClean="0"/>
              <a:t>      Грамотная </a:t>
            </a:r>
            <a:r>
              <a:rPr lang="ru-RU" sz="3600" dirty="0"/>
              <a:t>речь экскурсовода</a:t>
            </a:r>
            <a:endParaRPr lang="ru-RU" sz="3600" dirty="0" smtClean="0"/>
          </a:p>
          <a:p>
            <a:endParaRPr lang="ru-RU" dirty="0"/>
          </a:p>
        </p:txBody>
      </p:sp>
      <p:pic>
        <p:nvPicPr>
          <p:cNvPr id="5" name="Picture 4" descr="Картинки по запросу паз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3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25" y="16002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61" y="285153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880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8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0"/>
            <a:ext cx="8229600" cy="92867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Яркое вступительное слово</a:t>
            </a:r>
          </a:p>
        </p:txBody>
      </p:sp>
      <p:pic>
        <p:nvPicPr>
          <p:cNvPr id="4100" name="Picture 4" descr="Картинки по запросу guide icon 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744" y="1527175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Картинки по запросу паз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3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8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6494"/>
            <a:ext cx="8229600" cy="86649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Уместные жесты и </a:t>
            </a:r>
            <a:r>
              <a:rPr lang="ru-RU" b="1" dirty="0" smtClean="0">
                <a:solidFill>
                  <a:schemeClr val="tx1"/>
                </a:solidFill>
              </a:rPr>
              <a:t>мимика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         значимые</a:t>
            </a:r>
          </a:p>
          <a:p>
            <a:pPr marL="0" indent="0">
              <a:buNone/>
            </a:pPr>
            <a:r>
              <a:rPr lang="ru-RU" sz="4000" dirty="0" smtClean="0"/>
              <a:t> </a:t>
            </a:r>
          </a:p>
          <a:p>
            <a:pPr marL="0" indent="0">
              <a:buNone/>
            </a:pPr>
            <a:r>
              <a:rPr lang="ru-RU" sz="4000" strike="sngStrike" dirty="0" smtClean="0"/>
              <a:t> незначимые </a:t>
            </a:r>
          </a:p>
          <a:p>
            <a:pPr marL="0" indent="0">
              <a:buNone/>
            </a:pPr>
            <a:endParaRPr lang="ru-RU" sz="4000" strike="sngStrike" dirty="0" smtClean="0"/>
          </a:p>
          <a:p>
            <a:pPr marL="0" indent="0">
              <a:buNone/>
            </a:pPr>
            <a:r>
              <a:rPr lang="ru-RU" sz="4000" smtClean="0"/>
              <a:t>        мимика </a:t>
            </a:r>
            <a:endParaRPr lang="ru-RU" sz="4000" strike="sngStrike" dirty="0"/>
          </a:p>
        </p:txBody>
      </p:sp>
      <p:pic>
        <p:nvPicPr>
          <p:cNvPr id="4" name="Picture 4" descr="Картинки по запросу паз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3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12" y="213285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мими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21088"/>
            <a:ext cx="2973600" cy="234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81" y="5085184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70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0184" y="260648"/>
            <a:ext cx="8229600" cy="810898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Грамотная речь экскурсовода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r>
              <a:rPr lang="ru-RU" sz="4400" dirty="0" smtClean="0"/>
              <a:t>избегать </a:t>
            </a:r>
            <a:r>
              <a:rPr lang="ru-RU" sz="4400" dirty="0"/>
              <a:t>в речи </a:t>
            </a:r>
            <a:r>
              <a:rPr lang="ru-RU" sz="4400" dirty="0" smtClean="0"/>
              <a:t>штампов</a:t>
            </a:r>
          </a:p>
          <a:p>
            <a:r>
              <a:rPr lang="ru-RU" sz="4400" dirty="0" smtClean="0"/>
              <a:t>   употреблять </a:t>
            </a:r>
            <a:r>
              <a:rPr lang="ru-RU" sz="4400" dirty="0"/>
              <a:t>пословицы, поговорки, крылатые </a:t>
            </a:r>
            <a:r>
              <a:rPr lang="ru-RU" sz="4400" dirty="0" smtClean="0"/>
              <a:t>слова</a:t>
            </a:r>
            <a:endParaRPr lang="ru-RU" sz="4400" dirty="0"/>
          </a:p>
          <a:p>
            <a:r>
              <a:rPr lang="ru-RU" sz="4400" strike="sngStrike" dirty="0"/>
              <a:t>«ну», «так сказать», «короче», «вот» </a:t>
            </a:r>
            <a:endParaRPr lang="ru-RU" sz="4400" strike="sngStrike" dirty="0" smtClean="0"/>
          </a:p>
          <a:p>
            <a:r>
              <a:rPr lang="en-US" sz="4400" dirty="0" smtClean="0"/>
              <a:t>  </a:t>
            </a:r>
            <a:r>
              <a:rPr lang="ru-RU" sz="4400" dirty="0" smtClean="0"/>
              <a:t>темп речи</a:t>
            </a:r>
            <a:endParaRPr lang="ru-RU" sz="4400" dirty="0"/>
          </a:p>
        </p:txBody>
      </p:sp>
      <p:pic>
        <p:nvPicPr>
          <p:cNvPr id="4" name="Picture 4" descr="Картинки по запросу паз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7638"/>
            <a:ext cx="1800000" cy="135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1594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0120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29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Экскурсанты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Картинки по запросу guide icon 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1643050"/>
            <a:ext cx="3786214" cy="3786214"/>
          </a:xfrm>
          <a:prstGeom prst="rect">
            <a:avLst/>
          </a:prstGeom>
          <a:noFill/>
        </p:spPr>
      </p:pic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72066" y="2348246"/>
            <a:ext cx="3522942" cy="3573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2928934"/>
            <a:ext cx="7772400" cy="1470025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Что такое экскурсия?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290" name="AutoShape 2" descr="Картинки по запросу знак вопрос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2" name="Picture 4" descr="Картинки по запросу знак вопрос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928670"/>
            <a:ext cx="3584292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42852"/>
            <a:ext cx="8929718" cy="6715148"/>
          </a:xfrm>
        </p:spPr>
        <p:txBody>
          <a:bodyPr numCol="2">
            <a:normAutofit/>
          </a:bodyPr>
          <a:lstStyle/>
          <a:p>
            <a:pPr>
              <a:buNone/>
            </a:pPr>
            <a:r>
              <a:rPr lang="ru-RU" dirty="0" smtClean="0"/>
              <a:t>    «Зимний дворец по праву считается одним из самых выдающихся памятников дворцовой архитектуры Санкт-Петербурга. Яркий образец стиля барокко в русском искусстве XVIII века, дворец являет собой блестящий пример синтеза архитектуры и декоративной пластики».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   </a:t>
            </a:r>
          </a:p>
          <a:p>
            <a:pPr>
              <a:buNone/>
            </a:pPr>
            <a:r>
              <a:rPr lang="ru-RU" dirty="0" smtClean="0"/>
              <a:t>«Зимний дворец не похож на другие дворцы. У него огромный парадный двор. Вокруг дворцов часто разбивают сады. А тут получилось как раз наоборот: не сад окружает дворец, а дворец — сад!»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2578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Слово или выражение, употребление которого  не рекомендуется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известный, знаменитый, прославленный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Почему</a:t>
            </a:r>
          </a:p>
          <a:p>
            <a:pPr>
              <a:buNone/>
            </a:pPr>
            <a:r>
              <a:rPr lang="ru-RU" dirty="0" smtClean="0"/>
              <a:t>«известный композитор / поэт / художник N»,  если экскурсант не знает композитора N, то ему нужно объяснить, чем же он так хорош. «Известный композитор» </a:t>
            </a:r>
            <a:r>
              <a:rPr lang="ru-RU" dirty="0" smtClean="0"/>
              <a:t>- </a:t>
            </a:r>
            <a:r>
              <a:rPr lang="ru-RU" dirty="0" smtClean="0"/>
              <a:t>ему ни о чем не скажет </a:t>
            </a:r>
          </a:p>
          <a:p>
            <a:pPr>
              <a:buNone/>
            </a:pPr>
            <a:r>
              <a:rPr lang="ru-RU" dirty="0" smtClean="0"/>
              <a:t>Альтернатива: </a:t>
            </a:r>
          </a:p>
          <a:p>
            <a:pPr>
              <a:buNone/>
            </a:pPr>
            <a:r>
              <a:rPr lang="ru-RU" dirty="0" smtClean="0"/>
              <a:t>«…композитор N прославился сочинением похоронных песен / свадебных маршей/ вальсов…»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Слово или выражение, употребление которого  не рекомендуется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оригинальный, уникальный</a:t>
            </a:r>
          </a:p>
          <a:p>
            <a:pPr>
              <a:buNone/>
            </a:pPr>
            <a:r>
              <a:rPr lang="ru-RU" dirty="0" smtClean="0"/>
              <a:t>Почему</a:t>
            </a:r>
          </a:p>
          <a:p>
            <a:pPr>
              <a:buNone/>
            </a:pPr>
            <a:r>
              <a:rPr lang="ru-RU" dirty="0" smtClean="0"/>
              <a:t>На языке ребенка лучше сказать «ни на что не похожий»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511140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tx1"/>
                </a:solidFill>
              </a:rPr>
              <a:t>Слово или выражение, употребление которого  не рекомендуется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i="1" dirty="0" smtClean="0"/>
              <a:t>памятник эпохи барокко (романтизма и т.п.)</a:t>
            </a:r>
          </a:p>
          <a:p>
            <a:pPr>
              <a:buNone/>
            </a:pPr>
            <a:r>
              <a:rPr lang="ru-RU" dirty="0" smtClean="0"/>
              <a:t>Почему</a:t>
            </a:r>
          </a:p>
          <a:p>
            <a:pPr>
              <a:buNone/>
            </a:pPr>
            <a:r>
              <a:rPr lang="ru-RU" dirty="0" smtClean="0"/>
              <a:t>Стиль — сложное понятие, интересное культурно искушённым взрослым. Даже самые искушённые из них затрудняются дать детям одновременно корректное и доступное определение этого понятия. В результате дети </a:t>
            </a:r>
            <a:r>
              <a:rPr lang="ru-RU" dirty="0" smtClean="0"/>
              <a:t>заучивают </a:t>
            </a:r>
            <a:r>
              <a:rPr lang="ru-RU" dirty="0" smtClean="0"/>
              <a:t>слова «рококо» или «барокко», не понимая их смысла.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Наследие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Природа</a:t>
            </a:r>
          </a:p>
          <a:p>
            <a:r>
              <a:rPr lang="ru-RU" dirty="0" smtClean="0"/>
              <a:t>Ландшафты, города и села</a:t>
            </a:r>
          </a:p>
          <a:p>
            <a:r>
              <a:rPr lang="ru-RU" dirty="0" smtClean="0"/>
              <a:t>Традиционные постройки</a:t>
            </a:r>
          </a:p>
          <a:p>
            <a:r>
              <a:rPr lang="ru-RU" dirty="0" smtClean="0"/>
              <a:t>Кладбища, мельницы </a:t>
            </a:r>
          </a:p>
          <a:p>
            <a:r>
              <a:rPr lang="ru-RU" dirty="0" smtClean="0"/>
              <a:t>Культовые сооружения</a:t>
            </a:r>
          </a:p>
          <a:p>
            <a:r>
              <a:rPr lang="ru-RU" dirty="0" smtClean="0"/>
              <a:t>Памятники археологии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природа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214422"/>
            <a:ext cx="3743312" cy="2374584"/>
          </a:xfrm>
          <a:prstGeom prst="rect">
            <a:avLst/>
          </a:prstGeom>
          <a:noFill/>
        </p:spPr>
      </p:pic>
      <p:pic>
        <p:nvPicPr>
          <p:cNvPr id="2052" name="Picture 4" descr="Картинки по запросу Традиционные постройки беларус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929066"/>
            <a:ext cx="4193771" cy="2428892"/>
          </a:xfrm>
          <a:prstGeom prst="rect">
            <a:avLst/>
          </a:prstGeom>
          <a:noFill/>
        </p:spPr>
      </p:pic>
      <p:pic>
        <p:nvPicPr>
          <p:cNvPr id="2054" name="Picture 6" descr="Картинки по запросу Кладбища беларус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562641"/>
            <a:ext cx="3228760" cy="2152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Фольклор</a:t>
            </a:r>
          </a:p>
          <a:p>
            <a:r>
              <a:rPr lang="ru-RU" sz="2800" dirty="0" smtClean="0"/>
              <a:t>Обряды, традиции</a:t>
            </a:r>
          </a:p>
          <a:p>
            <a:r>
              <a:rPr lang="ru-RU" sz="2800" dirty="0" smtClean="0"/>
              <a:t>Легенды, предания</a:t>
            </a:r>
          </a:p>
          <a:p>
            <a:r>
              <a:rPr lang="ru-RU" sz="2800" dirty="0" smtClean="0"/>
              <a:t>Язык</a:t>
            </a:r>
          </a:p>
          <a:p>
            <a:r>
              <a:rPr lang="ru-RU" sz="2800" dirty="0" smtClean="0"/>
              <a:t>Музыка</a:t>
            </a:r>
          </a:p>
          <a:p>
            <a:r>
              <a:rPr lang="ru-RU" sz="2800" dirty="0" smtClean="0"/>
              <a:t>Искусство</a:t>
            </a:r>
          </a:p>
          <a:p>
            <a:r>
              <a:rPr lang="ru-RU" sz="2800" dirty="0" smtClean="0"/>
              <a:t>Промыслы, ремесла</a:t>
            </a:r>
            <a:endParaRPr lang="ru-RU" sz="2800" dirty="0"/>
          </a:p>
        </p:txBody>
      </p:sp>
      <p:pic>
        <p:nvPicPr>
          <p:cNvPr id="38914" name="Picture 2" descr="Картинки по запросу обряды белару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0"/>
            <a:ext cx="4786314" cy="3783467"/>
          </a:xfrm>
          <a:prstGeom prst="rect">
            <a:avLst/>
          </a:prstGeom>
          <a:noFill/>
        </p:spPr>
      </p:pic>
      <p:pic>
        <p:nvPicPr>
          <p:cNvPr id="38916" name="Picture 4" descr="Картинки по запросу ремеслабеларуси"/>
          <p:cNvPicPr>
            <a:picLocks noChangeAspect="1" noChangeArrowheads="1"/>
          </p:cNvPicPr>
          <p:nvPr/>
        </p:nvPicPr>
        <p:blipFill>
          <a:blip r:embed="rId3" cstate="print"/>
          <a:srcRect l="11250" t="22500" r="8124"/>
          <a:stretch>
            <a:fillRect/>
          </a:stretch>
        </p:blipFill>
        <p:spPr bwMode="auto">
          <a:xfrm>
            <a:off x="4286248" y="3786190"/>
            <a:ext cx="3071834" cy="2952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66"/>
            <a:ext cx="450568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38065"/>
            <a:ext cx="4680000" cy="6619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0"/>
            <a:ext cx="5400000" cy="763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Экскурсия – </a:t>
            </a:r>
            <a:r>
              <a:rPr lang="ru-RU" i="1" dirty="0" smtClean="0"/>
              <a:t>форма образовательной </a:t>
            </a:r>
            <a:r>
              <a:rPr lang="ru-RU" i="1" dirty="0"/>
              <a:t>(просветительской) деятельности, содержанием которой является комплексное (визуальное, вербальное, </a:t>
            </a:r>
            <a:r>
              <a:rPr lang="ru-RU" i="1" dirty="0" smtClean="0"/>
              <a:t>эмоциональное</a:t>
            </a:r>
            <a:r>
              <a:rPr lang="ru-RU" i="1" dirty="0"/>
              <a:t>) восприятие предлагаемых экскурсионным </a:t>
            </a:r>
            <a:r>
              <a:rPr lang="ru-RU" i="1" dirty="0" smtClean="0"/>
              <a:t>маршрутом </a:t>
            </a:r>
            <a:r>
              <a:rPr lang="ru-RU" i="1" dirty="0"/>
              <a:t>визуальных объектов с целью приобретения знаний и впечатлений.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86116" y="2928934"/>
            <a:ext cx="2643206" cy="2286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i="1" dirty="0" smtClean="0">
                <a:solidFill>
                  <a:schemeClr val="tx1"/>
                </a:solidFill>
              </a:rPr>
              <a:t>Знания и впечатления</a:t>
            </a:r>
            <a:endParaRPr lang="ru-RU" sz="2200" b="1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786050" y="0"/>
            <a:ext cx="3714776" cy="28574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Визуальное восприятие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00000">
            <a:off x="321427" y="2536037"/>
            <a:ext cx="2786082" cy="3143248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429000"/>
            <a:ext cx="2000264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Вербальное  восприятие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5400000" flipH="1">
            <a:off x="5929322" y="2571744"/>
            <a:ext cx="2786082" cy="278608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72264" y="3429000"/>
            <a:ext cx="2071702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</a:rPr>
              <a:t>Эмоциональ-ное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восприятие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Картинки по запросу обзорные экскурсии по беларуси"/>
          <p:cNvPicPr>
            <a:picLocks noChangeAspect="1" noChangeArrowheads="1"/>
          </p:cNvPicPr>
          <p:nvPr/>
        </p:nvPicPr>
        <p:blipFill>
          <a:blip r:embed="rId2" cstate="print"/>
          <a:srcRect l="20380"/>
          <a:stretch>
            <a:fillRect/>
          </a:stretch>
        </p:blipFill>
        <p:spPr bwMode="auto">
          <a:xfrm>
            <a:off x="4500562" y="4180931"/>
            <a:ext cx="4357686" cy="2677069"/>
          </a:xfrm>
          <a:prstGeom prst="round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содержанию (обзорные, тематическая (исторические, производственные, природоведческие (экологические), искусствоведческие, литературные, архитектурно-градостроительные))</a:t>
            </a:r>
          </a:p>
        </p:txBody>
      </p:sp>
      <p:sp>
        <p:nvSpPr>
          <p:cNvPr id="17410" name="AutoShape 2" descr="Картинки по запросу обзорные экскурс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2714620"/>
            <a:ext cx="4385818" cy="4385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составу и количеству участников (индивидуальные, для местного населения, приезжих туристов, взрослых и школьников и </a:t>
            </a:r>
            <a:r>
              <a:rPr lang="ru-RU" dirty="0" smtClean="0"/>
              <a:t>т.д</a:t>
            </a:r>
            <a:r>
              <a:rPr lang="ru-RU" dirty="0" smtClean="0"/>
              <a:t>.);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месту проведения (городские, загородные, производственные, музейные, комплексные (сочетающие элементы нескольких));</a:t>
            </a:r>
          </a:p>
          <a:p>
            <a:endParaRPr lang="ru-RU" dirty="0"/>
          </a:p>
        </p:txBody>
      </p:sp>
      <p:pic>
        <p:nvPicPr>
          <p:cNvPr id="22530" name="Picture 2" descr="Картинки по запросу экскурсии рису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357562"/>
            <a:ext cx="3998785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способу передвижения (пешеходные и с использованием различных видов </a:t>
            </a:r>
            <a:r>
              <a:rPr lang="ru-RU" dirty="0" smtClean="0"/>
              <a:t>транспорта);</a:t>
            </a:r>
            <a:endParaRPr lang="ru-RU" dirty="0"/>
          </a:p>
          <a:p>
            <a:endParaRPr lang="ru-RU" dirty="0"/>
          </a:p>
        </p:txBody>
      </p:sp>
      <p:pic>
        <p:nvPicPr>
          <p:cNvPr id="4" name="Picture 2" descr="Картинки по запросу экскурс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3000372"/>
            <a:ext cx="5715000" cy="361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по продолжительности (Продолжительность экскурсии составляет от 1 акад. часа (45 мин) до суток.  Краткосрочные туры (от 1 до 3-4 дней) называют маршрутом выходного дня, в них может быть предусмотрено несколько экскурсий разной </a:t>
            </a:r>
            <a:r>
              <a:rPr lang="ru-RU" dirty="0" smtClean="0"/>
              <a:t>продолжительности);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814</TotalTime>
  <Words>571</Words>
  <Application>Microsoft Office PowerPoint</Application>
  <PresentationFormat>Экран (4:3)</PresentationFormat>
  <Paragraphs>85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1" baseType="lpstr">
      <vt:lpstr>Calibri</vt:lpstr>
      <vt:lpstr>Georgia</vt:lpstr>
      <vt:lpstr>Wingdings</vt:lpstr>
      <vt:lpstr>Wingdings 2</vt:lpstr>
      <vt:lpstr>Официальная</vt:lpstr>
      <vt:lpstr>Добро пожаловать! </vt:lpstr>
      <vt:lpstr>Что такое экскурсия?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экскурсии</vt:lpstr>
      <vt:lpstr>Презентация PowerPoint</vt:lpstr>
      <vt:lpstr>Экскурсовод </vt:lpstr>
      <vt:lpstr>Презентация PowerPoint</vt:lpstr>
      <vt:lpstr>Презентация PowerPoint</vt:lpstr>
      <vt:lpstr>Яркое вступительное слово</vt:lpstr>
      <vt:lpstr>Уместные жесты и мимика</vt:lpstr>
      <vt:lpstr>Грамотная речь экскурсовода</vt:lpstr>
      <vt:lpstr>Экскурсанты</vt:lpstr>
      <vt:lpstr>Презентация PowerPoint</vt:lpstr>
      <vt:lpstr>Слово или выражение, употребление которого  не рекомендуется </vt:lpstr>
      <vt:lpstr>Слово или выражение, употребление которого  не рекомендуется </vt:lpstr>
      <vt:lpstr>Слово или выражение, употребление которого  не рекомендуется </vt:lpstr>
      <vt:lpstr>Наследие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 Шпиганович</cp:lastModifiedBy>
  <cp:revision>42</cp:revision>
  <dcterms:created xsi:type="dcterms:W3CDTF">2017-12-10T12:26:34Z</dcterms:created>
  <dcterms:modified xsi:type="dcterms:W3CDTF">2017-12-21T13:36:43Z</dcterms:modified>
</cp:coreProperties>
</file>